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71" r:id="rId2"/>
  </p:sldMasterIdLst>
  <p:notesMasterIdLst>
    <p:notesMasterId r:id="rId18"/>
  </p:notesMasterIdLst>
  <p:sldIdLst>
    <p:sldId id="272" r:id="rId3"/>
    <p:sldId id="273" r:id="rId4"/>
    <p:sldId id="258" r:id="rId5"/>
    <p:sldId id="278" r:id="rId6"/>
    <p:sldId id="275" r:id="rId7"/>
    <p:sldId id="276" r:id="rId8"/>
    <p:sldId id="277" r:id="rId9"/>
    <p:sldId id="280" r:id="rId10"/>
    <p:sldId id="281" r:id="rId11"/>
    <p:sldId id="282" r:id="rId12"/>
    <p:sldId id="264" r:id="rId13"/>
    <p:sldId id="266" r:id="rId14"/>
    <p:sldId id="283" r:id="rId15"/>
    <p:sldId id="285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52CCC0"/>
        </a:solidFill>
      </dgm:spPr>
      <dgm:t>
        <a:bodyPr/>
        <a:lstStyle/>
        <a:p>
          <a:pPr algn="ctr"/>
          <a:r>
            <a:rPr lang="ru-RU" sz="16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комммуникативное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/>
      <dgm:spPr>
        <a:solidFill>
          <a:srgbClr val="FEB0FA">
            <a:alpha val="90000"/>
          </a:srgbClr>
        </a:solidFill>
      </dgm:spPr>
      <dgm:t>
        <a:bodyPr/>
        <a:lstStyle/>
        <a:p>
          <a:r>
            <a:rPr lang="ru-RU" dirty="0" smtClean="0"/>
            <a:t>60%</a:t>
          </a:r>
          <a:endParaRPr lang="ru-RU" dirty="0"/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133985" custScaleY="98814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 custLinFactNeighborX="27302" custLinFactNeighborY="1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A0F030-014A-4E36-AD68-4E58B42FD887}" type="presOf" srcId="{AC5491D6-FC31-4FAD-A83C-9F02B0EE9ACE}" destId="{C09DE736-C655-4EC2-B278-CF97F0259823}" srcOrd="0" destOrd="0" presId="urn:microsoft.com/office/officeart/2005/8/layout/vList6"/>
    <dgm:cxn modelId="{9E1C936C-C022-486A-854E-FF2634154B20}" srcId="{AC5491D6-FC31-4FAD-A83C-9F02B0EE9ACE}" destId="{7EF84FDD-C749-4CEF-BE47-29BAC931A8C7}" srcOrd="1" destOrd="0" parTransId="{74792FB9-CC46-4DBD-ABFD-17694F47513C}" sibTransId="{700836F6-D1C4-4EB8-BBA8-FC9881043098}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FFECD267-D6C1-4E87-AC7F-16F600C31354}" type="presOf" srcId="{7EF84FDD-C749-4CEF-BE47-29BAC931A8C7}" destId="{49221B50-B010-4910-A37C-5B4443738082}" srcOrd="0" destOrd="1" presId="urn:microsoft.com/office/officeart/2005/8/layout/vList6"/>
    <dgm:cxn modelId="{1CD8731E-DF8F-4B38-99A5-9BB2B46FA418}" srcId="{AC5491D6-FC31-4FAD-A83C-9F02B0EE9ACE}" destId="{6B921E0A-ACB7-469E-8DFE-B56AD568F37D}" srcOrd="2" destOrd="0" parTransId="{82ACCC3C-957C-497E-8C73-6B3419AA575E}" sibTransId="{9D6BF270-3AF6-40FC-8CD8-655DB6A17778}"/>
    <dgm:cxn modelId="{E4A670C4-0875-4E8E-A9A5-AAE1B54C7F1B}" type="presOf" srcId="{6B921E0A-ACB7-469E-8DFE-B56AD568F37D}" destId="{49221B50-B010-4910-A37C-5B4443738082}" srcOrd="0" destOrd="2" presId="urn:microsoft.com/office/officeart/2005/8/layout/vList6"/>
    <dgm:cxn modelId="{4B855E0A-94CC-4500-B778-D01A1EF8A029}" srcId="{AC5491D6-FC31-4FAD-A83C-9F02B0EE9ACE}" destId="{4C1069E4-34E0-4A19-884F-B69508B2538F}" srcOrd="0" destOrd="0" parTransId="{C8AEB2F8-E280-43AF-B6C9-1BD392113F09}" sibTransId="{04E079BA-DFE9-405F-A034-CA94176410D8}"/>
    <dgm:cxn modelId="{9A7C9461-A815-4301-B65B-E620F821AA19}" type="presOf" srcId="{4C1069E4-34E0-4A19-884F-B69508B2538F}" destId="{49221B50-B010-4910-A37C-5B4443738082}" srcOrd="0" destOrd="0" presId="urn:microsoft.com/office/officeart/2005/8/layout/vList6"/>
    <dgm:cxn modelId="{9A86EB02-99E6-4832-85CE-14C807321D59}" type="presOf" srcId="{832B8C87-51C2-47B0-8FD4-8AF8A21BC442}" destId="{E1E194AE-EA24-43A0-9851-BDC8239A95BF}" srcOrd="0" destOrd="0" presId="urn:microsoft.com/office/officeart/2005/8/layout/vList6"/>
    <dgm:cxn modelId="{E022555C-A890-4490-AB9A-CFC26DF826C7}" type="presParOf" srcId="{E1E194AE-EA24-43A0-9851-BDC8239A95BF}" destId="{1C356400-8F56-47F5-A05B-CACD0D930B12}" srcOrd="0" destOrd="0" presId="urn:microsoft.com/office/officeart/2005/8/layout/vList6"/>
    <dgm:cxn modelId="{94C019ED-BBA0-49AF-B9DC-A8A14B5A452E}" type="presParOf" srcId="{1C356400-8F56-47F5-A05B-CACD0D930B12}" destId="{C09DE736-C655-4EC2-B278-CF97F0259823}" srcOrd="0" destOrd="0" presId="urn:microsoft.com/office/officeart/2005/8/layout/vList6"/>
    <dgm:cxn modelId="{62331801-E244-4618-AE8B-1C1B7F168110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2009980" y="4821"/>
          <a:ext cx="2247818" cy="4932303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60%</a:t>
          </a:r>
          <a:endParaRPr lang="ru-RU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100" kern="1200" dirty="0"/>
        </a:p>
      </dsp:txBody>
      <dsp:txXfrm>
        <a:off x="2009980" y="621359"/>
        <a:ext cx="1404886" cy="3699227"/>
      </dsp:txXfrm>
    </dsp:sp>
    <dsp:sp modelId="{C09DE736-C655-4EC2-B278-CF97F0259823}">
      <dsp:nvSpPr>
        <dsp:cNvPr id="0" name=""/>
        <dsp:cNvSpPr/>
      </dsp:nvSpPr>
      <dsp:spPr>
        <a:xfrm>
          <a:off x="0" y="20364"/>
          <a:ext cx="2007826" cy="4873806"/>
        </a:xfrm>
        <a:prstGeom prst="roundRect">
          <a:avLst/>
        </a:prstGeom>
        <a:solidFill>
          <a:srgbClr val="52CCC0"/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комммуникативное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8014" y="118378"/>
        <a:ext cx="1811798" cy="4677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7C7D3-C19E-4F08-B196-343F1790AF0F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9EB9-CEC3-4A64-BEEA-4C0CE1420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15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01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8273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445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FDCEE-5DBE-4EAD-A4E2-5F3E7D89807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4F96B-61B7-4C97-A5FF-8DCA2836AFC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226484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A454D-22F8-4B4A-9386-6B59E8052AE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FBFAE-2B9B-4E57-882E-AECD0C6DDA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98380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82B4F-0871-400A-B6B3-F85C244A94F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2CED3-1199-4391-87C7-E29ABEDD4A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13706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4F44D-C1FE-4226-8351-81DD467D4E7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DF23-D539-4FAE-802B-3FCA499609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7049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B7039-E7A5-48C4-AADC-D7CD2AB2EA3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B42A0-1984-4A6A-9EF0-B1F46A2BD0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66204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5B1F6-49EA-405B-8913-1FD87F433D5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65721-2CC7-49F7-8DF4-247C6FD658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85294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13476-AB92-4970-9BBD-11EFB0726EE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D3FDF-ED9A-416A-9DB6-506A2D9736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86957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CAB43-A6FD-48F0-9500-BCE1F7415F0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5D26C-B245-47FF-8E42-BB426B4B46C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41677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44C9-2F2B-457C-AA4E-E549C3673C8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E6D19-0378-4304-9E3B-E357E9D14D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243487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EFFE3-E5E8-41E5-A87F-5890EA3D0D9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4F575-2319-4906-89F8-E8A6F8F2CC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75748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1F50A-D629-4549-8C0F-AA3A283DCD3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EEB01-30BA-45E9-9C6C-482D622B6C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04507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fld id="{EB735A27-4F8C-4664-92B6-A8B05290AADA}" type="datetime1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481BF-9422-4564-AB3C-7222712729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4511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3DF27C-5968-4187-80D2-A3C1C110151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D54DB9-398A-4BF8-B0C3-2072F692C9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2" descr="D:\ПРОСВЕЩЕНИЕ\Картинки в пособиях\Логотипы_для_презентаций\Лого_Просвещение\Логтип из-ва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388" y="6200775"/>
            <a:ext cx="14954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4125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-5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20880" cy="204578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образовательное учреждение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 вида № 22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708920"/>
            <a:ext cx="8496944" cy="15121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для родителей</a:t>
            </a:r>
            <a:b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основной образовательной программой дошкольного образовательного учреждения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26897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презентации мы познакомим Вас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понятием образовательная программа и для чего она необходима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Моделью образовательной программы.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направлениями развития детей и образовательными областями.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Разделами основной образовательной программы дошкольного образования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педагогического коллектива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 детей.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родители!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8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3370352"/>
            <a:ext cx="8137152" cy="3000286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разрабатывается,  утверждается</a:t>
            </a:r>
            <a:r>
              <a:rPr lang="en-US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реализуется в дошкольном образовательном учреждении: </a:t>
            </a: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alt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федеральным государственным образовательным стандартом дошкольного образования</a:t>
            </a:r>
            <a:endParaRPr lang="ru-RU" alt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 eaLnBrk="1" hangingPunct="1">
              <a:buFont typeface="Arial" pitchFamily="34" charset="0"/>
              <a:buChar char="•"/>
            </a:pPr>
            <a:r>
              <a:rPr lang="en-US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соответствующей </a:t>
            </a:r>
            <a:r>
              <a:rPr lang="ru-RU" alt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примерной основной образовательной программы дошкольного образования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3DAD8-4CF8-4C50-A49C-563D602BCF7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692696"/>
            <a:ext cx="80648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общеобразовательная программа</a:t>
            </a:r>
          </a:p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нормативно-управленческий документ дошкольного учреждения, характеризующий специфику содержания образования, особенности организации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-образовательного процесса, характер оказываемых образовательных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медицинских услуг</a:t>
            </a:r>
          </a:p>
        </p:txBody>
      </p:sp>
    </p:spTree>
    <p:extLst>
      <p:ext uri="{BB962C8B-B14F-4D97-AF65-F5344CB8AC3E}">
        <p14:creationId xmlns:p14="http://schemas.microsoft.com/office/powerpoint/2010/main" xmlns="" val="2017501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76978"/>
            <a:ext cx="813690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algn="ctr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учитывает образовательные потребности,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 и мотивы воспитанников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их родителей (законных представителей)</a:t>
            </a:r>
          </a:p>
          <a:p>
            <a:pPr algn="ctr"/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МБДОУ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№22 разработана в соответствии с : </a:t>
            </a:r>
          </a:p>
          <a:p>
            <a:pPr algn="just"/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29.12.2012 № 273-ФЗ «Об образовании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Федерации»;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Санитарно-эпидемиологическими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 и нормами СанПиН 2.4.1.3049-13 «Санитарно-эпидемиологические требования к устройству,  содержанию и организации режима работы дошкольных образовательных учреждений» (утвержден постановлением Главного государственного санитарного врача РФ от 15 мая 2013 г. № 26);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образовательным стандартом дошкольного образования (утвержден Приказом Министерства образования  и   науки   РФ от 17.10.2013 г.  № 1155)</a:t>
            </a:r>
          </a:p>
          <a:p>
            <a:pPr lvl="0"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и науки Российской Федерации от 30.08.2013 № 1014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lvl="0"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Уставом МБДОУ де№22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0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84527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Модель образовательной программы МБДОУ № 22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928794" y="1000108"/>
            <a:ext cx="5357850" cy="2000264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Образовательный процесс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1142985"/>
            <a:ext cx="49292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обеспечить развитие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направления развития и образования детей (образовательные области)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395536" y="2718519"/>
            <a:ext cx="2592288" cy="1357322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1691680" y="4075841"/>
            <a:ext cx="2394532" cy="1285884"/>
          </a:xfrm>
          <a:prstGeom prst="hexagon">
            <a:avLst/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286380" y="4075841"/>
            <a:ext cx="2000264" cy="1357322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3722754" y="3286124"/>
            <a:ext cx="1928826" cy="1285884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583951" y="2754798"/>
            <a:ext cx="2375437" cy="1357322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3277456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88640"/>
            <a:ext cx="8640960" cy="1224136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Н.Е.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М.А. </a:t>
            </a:r>
            <a: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Васильевой  состоит из двух частей:</a:t>
            </a:r>
            <a:br>
              <a:rPr lang="ru-RU" sz="20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 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617412833"/>
              </p:ext>
            </p:extLst>
          </p:nvPr>
        </p:nvGraphicFramePr>
        <p:xfrm>
          <a:off x="179512" y="1556792"/>
          <a:ext cx="4257799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/>
          <p:cNvGrpSpPr/>
          <p:nvPr/>
        </p:nvGrpSpPr>
        <p:grpSpPr>
          <a:xfrm rot="10800000">
            <a:off x="3983571" y="3863394"/>
            <a:ext cx="2567941" cy="2350437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300192" y="1916831"/>
            <a:ext cx="1973900" cy="4381455"/>
          </a:xfrm>
          <a:prstGeom prst="roundRect">
            <a:avLst>
              <a:gd name="adj" fmla="val 19392"/>
            </a:avLst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5143504" y="5143512"/>
            <a:ext cx="151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40%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3004" y="1049931"/>
            <a:ext cx="2167428" cy="413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1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14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2. Вариативная часть</a:t>
            </a:r>
            <a:endParaRPr lang="ru-RU" sz="1400" u="sng" dirty="0">
              <a:latin typeface="Calibri"/>
              <a:ea typeface="Calibri"/>
              <a:cs typeface="Times New Roman"/>
            </a:endParaRPr>
          </a:p>
          <a:p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формируется участниками образовательного процесса нашего ДОУ и включает в себя следующие парциальные программы: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«</a:t>
            </a:r>
            <a:r>
              <a:rPr lang="ru-RU" sz="1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Балалр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бакчасында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 рус </a:t>
            </a:r>
            <a:r>
              <a:rPr lang="ru-RU" sz="1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балаларына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 татар теле </a:t>
            </a:r>
            <a:r>
              <a:rPr lang="ru-RU" sz="1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өйрәтү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» З.М. </a:t>
            </a:r>
            <a:r>
              <a:rPr lang="ru-RU" sz="1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Зариповой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, Р.С. Исаевой, Р.Г. </a:t>
            </a:r>
            <a:endParaRPr lang="ru-RU" sz="12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Дополнительное образование в форме кружковой работы (по рабочей программе) руководителя кружка)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73358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1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необходима образовательная программа?</a:t>
            </a:r>
          </a:p>
          <a:p>
            <a:pPr lvl="0"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Образовательная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ДОУ определяет содержание и организацию образовательного процесса  для детей дошкольного возраста и направлена на формирование общей культуры, развитие физических, интеллектуальных и личностных качеств, формирование предпосылок учебной деятельности, обеспечивающих социальную успешность, сохранение и укрепление здоровья детей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возраста. </a:t>
            </a:r>
          </a:p>
          <a:p>
            <a:pPr lvl="0" algn="just"/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содержании образовательной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-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которые обеспечивают разностороннее  развитие детей с учетом их возрастных и индивидуальных особенностей по основным направлениям – </a:t>
            </a:r>
            <a:r>
              <a:rPr lang="ru-RU" sz="20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социально-коммутативному, познавательному,  речевому,  художественно-эстетическому, физическому.</a:t>
            </a:r>
          </a:p>
          <a:p>
            <a:pPr lvl="0" algn="just"/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Таким образом образовательная программа ДОУ охватывает все основные моменты жизнедеятельности детей дошкольного возраста которые посещают детский сад.</a:t>
            </a:r>
          </a:p>
        </p:txBody>
      </p:sp>
    </p:spTree>
    <p:extLst>
      <p:ext uri="{BB962C8B-B14F-4D97-AF65-F5344CB8AC3E}">
        <p14:creationId xmlns:p14="http://schemas.microsoft.com/office/powerpoint/2010/main" xmlns="" val="254768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4525963"/>
          </a:xfrm>
        </p:spPr>
        <p:txBody>
          <a:bodyPr>
            <a:normAutofit fontScale="92500" lnSpcReduction="20000"/>
          </a:bodyPr>
          <a:lstStyle/>
          <a:p>
            <a:pPr marL="109728" indent="0" algn="just">
              <a:buNone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09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08720"/>
            <a:ext cx="8445624" cy="49685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 предполагает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 включает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42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04056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109728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включает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2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2268538" y="2133600"/>
            <a:ext cx="4606925" cy="708025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Основные направления развития детей и образовательные области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467494" y="1052736"/>
            <a:ext cx="3744466" cy="720000"/>
          </a:xfrm>
          <a:prstGeom prst="wedgeRectCallout">
            <a:avLst>
              <a:gd name="adj1" fmla="val 40121"/>
              <a:gd name="adj2" fmla="val 936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Физическое развитие</a:t>
            </a:r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539960" y="3212976"/>
            <a:ext cx="3672000" cy="720000"/>
          </a:xfrm>
          <a:prstGeom prst="wedgeRectCallout">
            <a:avLst>
              <a:gd name="adj1" fmla="val 39926"/>
              <a:gd name="adj2" fmla="val -84979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>
                <a:solidFill>
                  <a:prstClr val="white"/>
                </a:solidFill>
              </a:rPr>
              <a:t>Познавательно-речевое развитие</a:t>
            </a:r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4932041" y="1052736"/>
            <a:ext cx="3672408" cy="719733"/>
          </a:xfrm>
          <a:prstGeom prst="wedgeRectCallout">
            <a:avLst>
              <a:gd name="adj1" fmla="val -40554"/>
              <a:gd name="adj2" fmla="val 939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Художественно-эстетическое развитие</a:t>
            </a:r>
          </a:p>
        </p:txBody>
      </p: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4932040" y="3212976"/>
            <a:ext cx="3672000" cy="720000"/>
          </a:xfrm>
          <a:prstGeom prst="wedgeRectCallout">
            <a:avLst>
              <a:gd name="adj1" fmla="val -40320"/>
              <a:gd name="adj2" fmla="val -90256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>
                <a:solidFill>
                  <a:prstClr val="white"/>
                </a:solidFill>
              </a:rPr>
              <a:t>Социально-личностное развитие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468313" y="404813"/>
            <a:ext cx="1798637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Физическая культура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2411413" y="404813"/>
            <a:ext cx="1800225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Здоровье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6659563" y="404813"/>
            <a:ext cx="1944687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1F497D"/>
                </a:solidFill>
              </a:rPr>
              <a:t>Художествен-</a:t>
            </a:r>
            <a:r>
              <a:rPr lang="ru-RU" altLang="ru-RU" sz="2000" b="1" dirty="0" err="1" smtClean="0">
                <a:solidFill>
                  <a:srgbClr val="1F497D"/>
                </a:solidFill>
              </a:rPr>
              <a:t>ное</a:t>
            </a:r>
            <a:r>
              <a:rPr lang="ru-RU" altLang="ru-RU" sz="2000" b="1" dirty="0" smtClean="0">
                <a:solidFill>
                  <a:srgbClr val="1F497D"/>
                </a:solidFill>
              </a:rPr>
              <a:t> </a:t>
            </a:r>
            <a:r>
              <a:rPr lang="ru-RU" altLang="ru-RU" sz="2000" b="1" dirty="0">
                <a:solidFill>
                  <a:srgbClr val="1F497D"/>
                </a:solidFill>
              </a:rPr>
              <a:t>творчество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561329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Коммуникация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4932363" y="404813"/>
            <a:ext cx="1655762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Музыка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3275856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Чтение художественной литературы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1979712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Познание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4932039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Социализация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6336296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>
                <a:solidFill>
                  <a:srgbClr val="1F497D"/>
                </a:solidFill>
              </a:rPr>
              <a:t>Труд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7668344" y="4005064"/>
            <a:ext cx="900000" cy="20161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Безопасность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94B81-CE5C-4198-9602-889336190CD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01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237288"/>
            <a:ext cx="2051050" cy="620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8675C-E4C1-485B-9EAD-48251C019D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347518" y="272039"/>
            <a:ext cx="8569325" cy="301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altLang="ru-RU" sz="14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РАЗДЕЛЫ ОСНОВНОЙ ОБРАЗОВАТЕЛЬНОЙ ПРОГРАММЫ ДОШКОЛЬНОГО ОБРАЗОВАНИЯ</a:t>
            </a: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179388" y="1422400"/>
            <a:ext cx="2305050" cy="426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u="sng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Целевой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1. Пояснительная записка: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цели и задачи программы;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принципы и подходы к формированию программы;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значимые для разработки программы характеристики, в том числе характеристики особенностей развития детей раннего и дошкольного возраста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2. Планируемые результаты освоения программы (конкретизируют требования ФГОС ДО к целевым ориентирам в обязательной части и части, формируемой участниками образовательного процесса              </a:t>
            </a:r>
            <a:endParaRPr lang="ru-RU" alt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2555875" y="1412875"/>
            <a:ext cx="4248150" cy="426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u="sng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Содержательный</a:t>
            </a: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 (общее содержание программы, обеспечивающее полноценное развитие детей)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а)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б) описание вариативных форм, способов, методов и средств реализации Программы с учетом возрастных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в) описание образовательной деятельности по профессиональной коррекции нарушений развития детей в случае, если эта работа предусмотрена Программой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Должны быть представлены: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а) особенности образовательной деятельности разных видов и культурных практик;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б) способы и направления поддержки детской инициативы;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в) особенности взаимодействия педагогического коллектива с семьями воспитанников;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г) иные характеристики содержания Программы, наиболее существенные с точки зрения авторов Программы</a:t>
            </a:r>
            <a:r>
              <a:rPr lang="ru-RU" altLang="ru-RU" sz="1300">
                <a:solidFill>
                  <a:srgbClr val="6600CC"/>
                </a:solidFill>
                <a:latin typeface="Times New Roman" pitchFamily="18" charset="0"/>
                <a:cs typeface="Arial" pitchFamily="34" charset="0"/>
              </a:rPr>
              <a:t>.</a:t>
            </a:r>
            <a:endParaRPr lang="ru-RU" alt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6948488" y="1422400"/>
            <a:ext cx="2016125" cy="426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u="sng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Организационный 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1300" b="1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описание материально-технического обеспечения Программы,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1300" b="1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обеспеченность методическими материалами и средствами обучения и воспитания,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1300" b="1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распорядок и /или режим дня, особенности традиционных событий, праздников, мероприятий,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1300" b="1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особенности организации развивающей предметно-пространственной среды</a:t>
            </a:r>
            <a:r>
              <a:rPr lang="ru-RU" altLang="ru-RU" sz="1300">
                <a:solidFill>
                  <a:srgbClr val="990000"/>
                </a:solidFill>
                <a:latin typeface="Times New Roman" pitchFamily="18" charset="0"/>
                <a:cs typeface="Arial" pitchFamily="34" charset="0"/>
              </a:rPr>
              <a:t>.</a:t>
            </a:r>
            <a:endParaRPr lang="ru-RU" alt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Text Box 6"/>
          <p:cNvSpPr txBox="1">
            <a:spLocks noChangeArrowheads="1"/>
          </p:cNvSpPr>
          <p:nvPr/>
        </p:nvSpPr>
        <p:spPr bwMode="auto">
          <a:xfrm>
            <a:off x="1187450" y="620713"/>
            <a:ext cx="74676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ts val="30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0000FF"/>
                </a:solidFill>
                <a:latin typeface="Times New Roman" pitchFamily="18" charset="0"/>
                <a:cs typeface="Arial" pitchFamily="34" charset="0"/>
              </a:rPr>
              <a:t>Краткая презентация программы (ориентирована на родителей и доступна для ознакомления):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1300" b="1">
                <a:solidFill>
                  <a:srgbClr val="0000FF"/>
                </a:solidFill>
                <a:latin typeface="Times New Roman" pitchFamily="18" charset="0"/>
                <a:cs typeface="Arial" pitchFamily="34" charset="0"/>
              </a:rPr>
              <a:t>возрастные и иные категории детей, в том числе детей с ОВЗ; используемые примерные программы; характеристика взаимодействия педколлектива с семьями детей</a:t>
            </a:r>
            <a:endParaRPr lang="ru-RU" alt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9" name="Text Box 7"/>
          <p:cNvSpPr txBox="1">
            <a:spLocks noChangeArrowheads="1"/>
          </p:cNvSpPr>
          <p:nvPr/>
        </p:nvSpPr>
        <p:spPr bwMode="auto">
          <a:xfrm>
            <a:off x="179388" y="5705475"/>
            <a:ext cx="8785225" cy="10366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ts val="300"/>
              </a:spcBef>
              <a:spcAft>
                <a:spcPct val="0"/>
              </a:spcAft>
            </a:pPr>
            <a:r>
              <a:rPr lang="ru-RU" altLang="ru-RU" sz="1300" b="1">
                <a:solidFill>
                  <a:srgbClr val="CC00FF"/>
                </a:solidFill>
                <a:latin typeface="Times New Roman" pitchFamily="18" charset="0"/>
                <a:cs typeface="Arial" pitchFamily="34" charset="0"/>
              </a:rPr>
              <a:t>Содержание коррекционной работы и/или инклюзивного образования: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altLang="ru-RU" sz="1300" b="1">
                <a:solidFill>
                  <a:srgbClr val="CC00FF"/>
                </a:solidFill>
                <a:latin typeface="Times New Roman" pitchFamily="18" charset="0"/>
                <a:cs typeface="Arial" pitchFamily="34" charset="0"/>
              </a:rPr>
              <a:t>c</a:t>
            </a:r>
            <a:r>
              <a:rPr lang="ru-RU" altLang="ru-RU" sz="1300" b="1">
                <a:solidFill>
                  <a:srgbClr val="CC00FF"/>
                </a:solidFill>
                <a:latin typeface="Times New Roman" pitchFamily="18" charset="0"/>
                <a:cs typeface="Arial" pitchFamily="34" charset="0"/>
              </a:rPr>
              <a:t>пециальные условия для получения образования детьми с ОВЗ в том числе  механизмы адаптации Программы для указанных детей, использование специальных образовательных программ и методов, специальных методических пособий и дидактических материалов, предоставление услуг ассистента (помощника), оказывающего детям необходимую помощь, проведение групповых и индивидуальных коррекционных занятий</a:t>
            </a:r>
            <a:endParaRPr lang="ru-RU" alt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5571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FBFAE-2B9B-4E57-882E-AECD0C6DDA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549275"/>
            <a:ext cx="8208912" cy="53276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педагогического коллектива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семьями детей.</a:t>
            </a:r>
          </a:p>
          <a:p>
            <a:pPr marL="0" indent="0" algn="ctr">
              <a:buNone/>
            </a:pPr>
            <a:endParaRPr lang="ru-RU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законом Российской Федерации «Об образовании», федеральными образовательными стандартами дошкольного образования, Уставом МБДОУ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№22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основных задач  является взаимодействие с семьей для обеспечения полноценного развития и реализации личности ребенка.  Особое место уделяется правовому и психолого-педагогическому просвещению родителей (законных представителей) детей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совместной деятельности семьи и дошкольного учреждения заложены следующие принципы: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подход к процессу воспитания ребёнка;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 дошкольного учреждения для родителей;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доверие  во взаимоотношениях педагогов и родителей;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и доброжелательность друг к другу;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дифференцированный подход к каждой семье;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 ответственность родителей и педагогов.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6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95536" y="548680"/>
            <a:ext cx="8208912" cy="5607645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400" b="1" dirty="0" smtClean="0"/>
              <a:t>Условия реализации Программы должны обеспечивать полноценное развитие личности во всех основных образовательных областях, через:</a:t>
            </a:r>
            <a:endParaRPr lang="ru-RU" sz="2400" b="1" dirty="0"/>
          </a:p>
        </p:txBody>
      </p:sp>
      <p:sp>
        <p:nvSpPr>
          <p:cNvPr id="5" name="Семиугольник 4"/>
          <p:cNvSpPr/>
          <p:nvPr/>
        </p:nvSpPr>
        <p:spPr>
          <a:xfrm>
            <a:off x="714348" y="2786058"/>
            <a:ext cx="1785950" cy="1571636"/>
          </a:xfrm>
          <a:prstGeom prst="hept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Различные виды детской деятельности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 rot="1337172">
            <a:off x="2086811" y="3640705"/>
            <a:ext cx="1860221" cy="1634752"/>
          </a:xfrm>
          <a:prstGeom prst="heptagon">
            <a:avLst/>
          </a:prstGeom>
          <a:solidFill>
            <a:srgbClr val="67B79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 rot="21370204">
            <a:off x="3694168" y="3923300"/>
            <a:ext cx="1880729" cy="1585789"/>
          </a:xfrm>
          <a:prstGeom prst="hept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Самостоятельная деятельность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Семиугольник 8"/>
          <p:cNvSpPr/>
          <p:nvPr/>
        </p:nvSpPr>
        <p:spPr>
          <a:xfrm rot="1412722">
            <a:off x="5368653" y="3581123"/>
            <a:ext cx="1789596" cy="1500198"/>
          </a:xfrm>
          <a:prstGeom prst="heptagon">
            <a:avLst/>
          </a:prstGeom>
          <a:solidFill>
            <a:srgbClr val="FC22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72198" y="2500306"/>
            <a:ext cx="1643074" cy="14287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● 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○</a:t>
            </a:r>
          </a:p>
          <a:p>
            <a:pPr algn="ctr"/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1" name="Дуга 10"/>
          <p:cNvSpPr/>
          <p:nvPr/>
        </p:nvSpPr>
        <p:spPr>
          <a:xfrm rot="11956245">
            <a:off x="6572264" y="3500438"/>
            <a:ext cx="714380" cy="142876"/>
          </a:xfrm>
          <a:prstGeom prst="arc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382104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69997" y="1700808"/>
            <a:ext cx="7065459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Спасибо,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endParaRPr lang="ru-RU" sz="8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88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нами!</a:t>
            </a:r>
          </a:p>
        </p:txBody>
      </p:sp>
    </p:spTree>
    <p:extLst>
      <p:ext uri="{BB962C8B-B14F-4D97-AF65-F5344CB8AC3E}">
        <p14:creationId xmlns:p14="http://schemas.microsoft.com/office/powerpoint/2010/main" xmlns="" val="25866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310</TotalTime>
  <Words>1231</Words>
  <Application>Microsoft Office PowerPoint</Application>
  <PresentationFormat>Экран (4:3)</PresentationFormat>
  <Paragraphs>134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Открытая</vt:lpstr>
      <vt:lpstr>3_Тема Office</vt:lpstr>
      <vt:lpstr>муниципальное бюджетное дошкольное образовательное учреждение «Детский сад общеразвивающего вида № 22 </vt:lpstr>
      <vt:lpstr>Уважаемые родители!</vt:lpstr>
      <vt:lpstr>Слайд 3</vt:lpstr>
      <vt:lpstr>Слайд 4</vt:lpstr>
      <vt:lpstr>Слайд 5</vt:lpstr>
      <vt:lpstr>  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Н.Е. Вераксы, Т.С. Комаровой, М.А. Васильевой  состоит из двух частей:   </vt:lpstr>
      <vt:lpstr>Слайд 7</vt:lpstr>
      <vt:lpstr>Образовательные области: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Образовательная программа ДОУ в соответствии с ФГОС</dc:title>
  <dc:creator>User</dc:creator>
  <cp:lastModifiedBy>01</cp:lastModifiedBy>
  <cp:revision>37</cp:revision>
  <dcterms:created xsi:type="dcterms:W3CDTF">2015-03-03T12:13:49Z</dcterms:created>
  <dcterms:modified xsi:type="dcterms:W3CDTF">2021-03-16T07:56:32Z</dcterms:modified>
</cp:coreProperties>
</file>